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9" r:id="rId5"/>
    <p:sldId id="258" r:id="rId6"/>
    <p:sldId id="263" r:id="rId7"/>
    <p:sldId id="264" r:id="rId8"/>
    <p:sldId id="259" r:id="rId9"/>
    <p:sldId id="265" r:id="rId10"/>
    <p:sldId id="266" r:id="rId11"/>
    <p:sldId id="270" r:id="rId12"/>
    <p:sldId id="271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F57"/>
    <a:srgbClr val="C8D2EA"/>
    <a:srgbClr val="C9E9DB"/>
    <a:srgbClr val="F9F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2DD64-F828-8DBA-799D-17EE045EB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AF6A5A-9DFF-6048-1112-B3656D3CF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B0890-5F73-DD67-7089-0970CD46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55D3-0B18-A888-0C83-AE2D6D64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FB83-0B54-A0B8-2716-3C8A1DA1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0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F4CA8-14B3-B29D-346D-2F5E616A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030E6-FC1D-0679-B6F9-47A7A642E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CCC65-7CEA-01E7-FD5F-195F18F4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C93F8-C42C-5076-764D-586AFD42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7E874-20EF-BA2C-A621-6F5517DE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7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007238-A95C-8D5D-5C95-6477400E1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D78415-0054-9E5A-885C-1657388F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10AB1-3E5D-2B86-CD61-844AC205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C7171-CBC3-58F0-8EF2-EDCF3D48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8AF5D-3038-7344-FD6C-2559D9C7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4CEC2-7063-C1A3-CAE4-1DAF6FBB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6BE31-CB80-8EAB-7FC9-5013DC7D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A7AF0-11FD-2F39-9ABB-7CDC0C8E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446D2-7FEC-8419-7D4D-AA6A70CC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DBAC3-2639-899C-AD39-2928C1A1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40A67-B78E-69AA-6279-9B0F47F3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46570-D9AC-4A5B-E9A5-31570137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B397F-C5D1-D762-C439-3A28AE5E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EBD75-B295-59BA-61BF-23F26F46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15C03-450B-FB38-0A1A-9DED1FC8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1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00EE-C0F1-55B1-5FDC-59BC229A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C167E-33A7-7E43-E1B0-C8376AA19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C42FB-3B51-021E-3C08-E73A8FE1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E61A9D-282F-AEDA-6594-B8423801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6F864-20E3-DEC0-C3CB-11510D51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8318E-B2D8-F70C-5B10-EB654122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03107-2156-6BCD-6154-803F91D6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38AD1-5DA4-BB15-40BF-F71A15E53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651DF-6316-E5C8-9BAC-20E55A04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D1A393-2D45-C46B-63BD-9A6E46FB5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FF1076-B6CC-45C8-6A81-D1C76019F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81D0E9-9D00-9747-09A2-B292D893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FEE82-9C58-4F1B-6DA0-63765842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BA1A62-9EBF-D8EB-50CA-09BE160C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4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CFA98-9D93-8EF6-3406-D878AB60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9B80EF-1748-F1F4-229D-0DA552F9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E31F07-5E04-1423-F7CA-04DC53A4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B9D78-DAFB-CE9A-DA33-527DF1B4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3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B242B-2B2A-DB4A-08C2-179484BB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16E886-A224-47CB-2F43-67B04612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D6E-AD44-6455-57EA-8FF8E8DB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4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74DF7-AC82-8A57-83AD-2EE24572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F2113-20D1-1CEE-C7C3-4397FAE8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03399-86A0-C57B-5B0A-C5691E21E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EB549A-F09E-FF89-6ACB-A70306A6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321A7-AEB2-F402-BCF3-BD9A8A80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70522-727C-8158-38C3-6E027CA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7084-ED02-CA5C-D99C-4075E866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C058AE-1FCD-035E-1785-0DCBCA29B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CC762D-A633-0D92-F439-7F5D5D0C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36E64-A00F-9917-4676-90066CED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2D37D-058D-BABB-36CC-9632A357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05A86D-A0BA-7D90-3850-350B79D7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5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F80333-69B1-3626-6392-30343E11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822BA-902D-6668-96DA-ABB0A37C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46E14-F601-CCA7-C7D2-949B774D6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948FC-752C-688E-C74A-E179FFCC9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6886-EED2-FA60-59D1-D5BBE6138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27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418F9C-8CF1-FFA4-8E88-F236CD14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8EAC929-0BD7-A759-1EE4-62A2AA73E04C}"/>
              </a:ext>
            </a:extLst>
          </p:cNvPr>
          <p:cNvSpPr/>
          <p:nvPr/>
        </p:nvSpPr>
        <p:spPr>
          <a:xfrm>
            <a:off x="2904067" y="160867"/>
            <a:ext cx="6697133" cy="6697133"/>
          </a:xfrm>
          <a:prstGeom prst="ellips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8F56-ADD6-8C8D-048B-3472A35AD6AE}"/>
              </a:ext>
            </a:extLst>
          </p:cNvPr>
          <p:cNvSpPr txBox="1"/>
          <p:nvPr/>
        </p:nvSpPr>
        <p:spPr>
          <a:xfrm>
            <a:off x="3979334" y="2673332"/>
            <a:ext cx="4478866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</a:t>
            </a:r>
            <a:r>
              <a:rPr lang="en-US" altLang="ko-KR" sz="5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. </a:t>
            </a:r>
            <a:r>
              <a:rPr lang="en-US" altLang="ko-KR" sz="5400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Y</a:t>
            </a:r>
            <a:r>
              <a:rPr lang="en-US" altLang="ko-KR" sz="5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. </a:t>
            </a:r>
            <a:r>
              <a:rPr lang="en-US" altLang="ko-KR" sz="5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</a:t>
            </a:r>
            <a:r>
              <a:rPr lang="en-US" altLang="ko-KR" sz="2800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njoy </a:t>
            </a:r>
            <a:r>
              <a:rPr lang="en-US" altLang="ko-KR" sz="2800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Y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our </a:t>
            </a:r>
            <a:r>
              <a:rPr lang="en-US" altLang="ko-KR" sz="28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ravel)</a:t>
            </a:r>
            <a:endParaRPr lang="ko-KR" altLang="en-US" sz="2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72AEC-5EC7-05DA-FBB7-98BACA2C025C}"/>
              </a:ext>
            </a:extLst>
          </p:cNvPr>
          <p:cNvSpPr txBox="1"/>
          <p:nvPr/>
        </p:nvSpPr>
        <p:spPr>
          <a:xfrm>
            <a:off x="4351866" y="5494712"/>
            <a:ext cx="402166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코딩사신기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Team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김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대환 </a:t>
            </a:r>
            <a:r>
              <a:rPr lang="ko-KR" altLang="en-US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태형 </a:t>
            </a:r>
            <a:r>
              <a:rPr lang="ko-KR" altLang="en-US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승수 </a:t>
            </a:r>
            <a:r>
              <a:rPr lang="ko-KR" altLang="en-US" dirty="0">
                <a:solidFill>
                  <a:srgbClr val="C8D2E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최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성진</a:t>
            </a:r>
          </a:p>
        </p:txBody>
      </p:sp>
    </p:spTree>
    <p:extLst>
      <p:ext uri="{BB962C8B-B14F-4D97-AF65-F5344CB8AC3E}">
        <p14:creationId xmlns:p14="http://schemas.microsoft.com/office/powerpoint/2010/main" val="203474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56E19-50A6-9097-4B4A-BDB7BF371F54}"/>
              </a:ext>
            </a:extLst>
          </p:cNvPr>
          <p:cNvSpPr/>
          <p:nvPr/>
        </p:nvSpPr>
        <p:spPr>
          <a:xfrm>
            <a:off x="4141223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감성분석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유사도분석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63352-0A5F-6F61-FE26-1EFCA99DD456}"/>
              </a:ext>
            </a:extLst>
          </p:cNvPr>
          <p:cNvSpPr/>
          <p:nvPr/>
        </p:nvSpPr>
        <p:spPr>
          <a:xfrm>
            <a:off x="100975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08D950E-5696-53AB-2017-47C30982E601}"/>
              </a:ext>
            </a:extLst>
          </p:cNvPr>
          <p:cNvSpPr/>
          <p:nvPr/>
        </p:nvSpPr>
        <p:spPr>
          <a:xfrm rot="5400000">
            <a:off x="101565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3C6C0-542F-BB30-1E35-67559FA9D81F}"/>
              </a:ext>
            </a:extLst>
          </p:cNvPr>
          <p:cNvSpPr txBox="1"/>
          <p:nvPr/>
        </p:nvSpPr>
        <p:spPr>
          <a:xfrm>
            <a:off x="540129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감성분석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B39C20-0C8E-8A95-2E31-3EF7BEEB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4" y="2513133"/>
            <a:ext cx="3470392" cy="3418595"/>
          </a:xfrm>
          <a:prstGeom prst="rect">
            <a:avLst/>
          </a:prstGeom>
        </p:spPr>
      </p:pic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714FB46C-07D2-052E-6BE0-F0EA72670B75}"/>
              </a:ext>
            </a:extLst>
          </p:cNvPr>
          <p:cNvSpPr/>
          <p:nvPr/>
        </p:nvSpPr>
        <p:spPr>
          <a:xfrm rot="5400000">
            <a:off x="4141813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14D3B-9995-D03A-7CB7-FC022D3A1C93}"/>
              </a:ext>
            </a:extLst>
          </p:cNvPr>
          <p:cNvSpPr txBox="1"/>
          <p:nvPr/>
        </p:nvSpPr>
        <p:spPr>
          <a:xfrm>
            <a:off x="4580377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222BD3-0465-DBEC-C11C-E83F645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11" y="2513132"/>
            <a:ext cx="3744649" cy="3415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1E7C85-9062-2A11-7658-6A7D5F0A0C48}"/>
              </a:ext>
            </a:extLst>
          </p:cNvPr>
          <p:cNvSpPr txBox="1"/>
          <p:nvPr/>
        </p:nvSpPr>
        <p:spPr>
          <a:xfrm>
            <a:off x="224944" y="6195578"/>
            <a:ext cx="3643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크롤링한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 키워드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감성분석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17E4-86B6-53D5-E520-28D814DBEBE6}"/>
              </a:ext>
            </a:extLst>
          </p:cNvPr>
          <p:cNvSpPr txBox="1"/>
          <p:nvPr/>
        </p:nvSpPr>
        <p:spPr>
          <a:xfrm>
            <a:off x="4274024" y="6195578"/>
            <a:ext cx="3643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블로그 내용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명사단어 빈도 추출</a:t>
            </a:r>
            <a:endParaRPr lang="en-US" altLang="ko-KR" sz="2000" b="1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A758DE-5FD4-9190-98BC-12AF7362723A}"/>
              </a:ext>
            </a:extLst>
          </p:cNvPr>
          <p:cNvSpPr/>
          <p:nvPr/>
        </p:nvSpPr>
        <p:spPr>
          <a:xfrm>
            <a:off x="8181471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34369918-CF52-3D72-4921-71749B27173C}"/>
              </a:ext>
            </a:extLst>
          </p:cNvPr>
          <p:cNvSpPr/>
          <p:nvPr/>
        </p:nvSpPr>
        <p:spPr>
          <a:xfrm rot="5400000">
            <a:off x="8182061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D2642-8AD8-4A25-780E-8DBD87C5CE21}"/>
              </a:ext>
            </a:extLst>
          </p:cNvPr>
          <p:cNvSpPr txBox="1"/>
          <p:nvPr/>
        </p:nvSpPr>
        <p:spPr>
          <a:xfrm>
            <a:off x="8620625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유사도분석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C5AEA-2A8A-1195-DE07-7B7F208FCC3D}"/>
              </a:ext>
            </a:extLst>
          </p:cNvPr>
          <p:cNvSpPr txBox="1"/>
          <p:nvPr/>
        </p:nvSpPr>
        <p:spPr>
          <a:xfrm>
            <a:off x="8145172" y="6195578"/>
            <a:ext cx="39162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키워드 벡터화 후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코사인 유사도 분석</a:t>
            </a:r>
            <a:endParaRPr lang="en-US" altLang="ko-KR" sz="2000" b="1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FCE1EEF-56D9-656D-FDB3-29823F2EE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3" t="2062" r="1288"/>
          <a:stretch/>
        </p:blipFill>
        <p:spPr>
          <a:xfrm>
            <a:off x="8392220" y="2477032"/>
            <a:ext cx="3422184" cy="34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B72F51-5057-4210-E196-B2DDE4E473CC}"/>
              </a:ext>
            </a:extLst>
          </p:cNvPr>
          <p:cNvSpPr/>
          <p:nvPr/>
        </p:nvSpPr>
        <p:spPr>
          <a:xfrm>
            <a:off x="8538853" y="5272698"/>
            <a:ext cx="4286250" cy="950519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B377D55-2196-0341-E7E3-715745CAA729}"/>
              </a:ext>
            </a:extLst>
          </p:cNvPr>
          <p:cNvSpPr/>
          <p:nvPr/>
        </p:nvSpPr>
        <p:spPr>
          <a:xfrm>
            <a:off x="5580111" y="2749473"/>
            <a:ext cx="3870149" cy="1090092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F3B2E2-8F08-5DD3-8BEC-1B5F88A58820}"/>
              </a:ext>
            </a:extLst>
          </p:cNvPr>
          <p:cNvSpPr/>
          <p:nvPr/>
        </p:nvSpPr>
        <p:spPr>
          <a:xfrm>
            <a:off x="2277533" y="1486233"/>
            <a:ext cx="3692442" cy="1090092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SQL &amp; Python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연동 후 테이블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8384F-3E56-D3C0-F447-2E750FA9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3" y="2024853"/>
            <a:ext cx="3483914" cy="220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6CEFD-0ECE-0989-1B2B-FB298732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43" y="3232630"/>
            <a:ext cx="3483914" cy="2323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4F41A9-3247-4121-8F71-00517EB0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16" y="5675586"/>
            <a:ext cx="4286250" cy="1182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D67959-DCE0-96E1-990A-85A15595F9EE}"/>
              </a:ext>
            </a:extLst>
          </p:cNvPr>
          <p:cNvSpPr txBox="1"/>
          <p:nvPr/>
        </p:nvSpPr>
        <p:spPr>
          <a:xfrm>
            <a:off x="1845247" y="1486233"/>
            <a:ext cx="412472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MariaDB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접속 값 입력 및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 읽어오기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7A30-D7BF-35D4-1E72-CFE03E8A448A}"/>
              </a:ext>
            </a:extLst>
          </p:cNvPr>
          <p:cNvSpPr txBox="1"/>
          <p:nvPr/>
        </p:nvSpPr>
        <p:spPr>
          <a:xfrm>
            <a:off x="5325533" y="2744034"/>
            <a:ext cx="412472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MariaDB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연결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sym typeface="Wingdings" panose="05000000000000000000" pitchFamily="2" charset="2"/>
              </a:rPr>
              <a:t> Cursor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sym typeface="Wingdings" panose="05000000000000000000" pitchFamily="2" charset="2"/>
              </a:rPr>
              <a:t>객체 가져오기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27F45-D9D2-6C0D-A66D-44E8ED31EACC}"/>
              </a:ext>
            </a:extLst>
          </p:cNvPr>
          <p:cNvSpPr txBox="1"/>
          <p:nvPr/>
        </p:nvSpPr>
        <p:spPr>
          <a:xfrm>
            <a:off x="8158288" y="5278400"/>
            <a:ext cx="41247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읽어온 데이터 입력 및 종료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71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3803CD0C-F474-5BDB-956F-AEF9F431BF74}"/>
              </a:ext>
            </a:extLst>
          </p:cNvPr>
          <p:cNvSpPr/>
          <p:nvPr/>
        </p:nvSpPr>
        <p:spPr>
          <a:xfrm>
            <a:off x="3056466" y="1020568"/>
            <a:ext cx="6079067" cy="6079067"/>
          </a:xfrm>
          <a:prstGeom prst="ellipse">
            <a:avLst/>
          </a:prstGeom>
          <a:noFill/>
          <a:ln w="5715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SQL &amp; Python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연동 후 테이블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10CCA8-A71C-91E0-A9AB-194C005E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6" t="4808" r="57909" b="4808"/>
          <a:stretch/>
        </p:blipFill>
        <p:spPr>
          <a:xfrm>
            <a:off x="4436201" y="1845733"/>
            <a:ext cx="1643195" cy="4530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C0922-AA02-FE76-1557-75CD9E3B0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36" t="4808" r="7146" b="4808"/>
          <a:stretch/>
        </p:blipFill>
        <p:spPr>
          <a:xfrm>
            <a:off x="6136740" y="1845733"/>
            <a:ext cx="1726541" cy="4530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17A1B7-CD3B-79B4-0028-F67623281B70}"/>
              </a:ext>
            </a:extLst>
          </p:cNvPr>
          <p:cNvSpPr txBox="1"/>
          <p:nvPr/>
        </p:nvSpPr>
        <p:spPr>
          <a:xfrm>
            <a:off x="622913" y="2556933"/>
            <a:ext cx="240642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Entertain(</a:t>
            </a:r>
            <a:r>
              <a:rPr lang="ko-KR" altLang="en-US" dirty="0" err="1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놀곳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관광지명 주소 위도 경도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49F75-614A-72A0-E444-2B15DD827C7A}"/>
              </a:ext>
            </a:extLst>
          </p:cNvPr>
          <p:cNvSpPr txBox="1"/>
          <p:nvPr/>
        </p:nvSpPr>
        <p:spPr>
          <a:xfrm>
            <a:off x="622913" y="5487366"/>
            <a:ext cx="28135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Restaurant(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음식점명 평점 주소 위도 경도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6D88C-2A3D-354E-1DB0-0EC9CC534F0D}"/>
              </a:ext>
            </a:extLst>
          </p:cNvPr>
          <p:cNvSpPr txBox="1"/>
          <p:nvPr/>
        </p:nvSpPr>
        <p:spPr>
          <a:xfrm>
            <a:off x="9312054" y="1540933"/>
            <a:ext cx="2151551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Emotion(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감성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관광지명 하이퍼링크 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블로그 내용 감성분석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해쉬태그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감성분석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0CD20-550F-7256-EE8D-39CC560EC425}"/>
              </a:ext>
            </a:extLst>
          </p:cNvPr>
          <p:cNvSpPr txBox="1"/>
          <p:nvPr/>
        </p:nvSpPr>
        <p:spPr>
          <a:xfrm>
            <a:off x="9312054" y="4471366"/>
            <a:ext cx="28135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Cafe(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음식점명 평점 주소 위도 경도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9F2C42-C970-7871-18FF-726E5F7D7529}"/>
              </a:ext>
            </a:extLst>
          </p:cNvPr>
          <p:cNvCxnSpPr>
            <a:cxnSpLocks/>
          </p:cNvCxnSpPr>
          <p:nvPr/>
        </p:nvCxnSpPr>
        <p:spPr>
          <a:xfrm flipV="1">
            <a:off x="2387600" y="2099733"/>
            <a:ext cx="2428500" cy="70269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008348-BBAC-20BE-E717-CCA95FCE95A1}"/>
              </a:ext>
            </a:extLst>
          </p:cNvPr>
          <p:cNvCxnSpPr>
            <a:cxnSpLocks/>
          </p:cNvCxnSpPr>
          <p:nvPr/>
        </p:nvCxnSpPr>
        <p:spPr>
          <a:xfrm flipV="1">
            <a:off x="2627231" y="4270803"/>
            <a:ext cx="2143059" cy="141441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BE6298-D64D-CF3C-2BC5-9B6203A69DB9}"/>
              </a:ext>
            </a:extLst>
          </p:cNvPr>
          <p:cNvCxnSpPr>
            <a:cxnSpLocks/>
          </p:cNvCxnSpPr>
          <p:nvPr/>
        </p:nvCxnSpPr>
        <p:spPr>
          <a:xfrm flipV="1">
            <a:off x="7542673" y="1748387"/>
            <a:ext cx="1829927" cy="3513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B9AA8-DB09-FC0E-E60E-FD710A9BEB3D}"/>
              </a:ext>
            </a:extLst>
          </p:cNvPr>
          <p:cNvCxnSpPr>
            <a:cxnSpLocks/>
          </p:cNvCxnSpPr>
          <p:nvPr/>
        </p:nvCxnSpPr>
        <p:spPr>
          <a:xfrm>
            <a:off x="7306733" y="4270803"/>
            <a:ext cx="2167467" cy="48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85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E15DF5-9847-2F5C-2690-FDD0983B6349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0A688F-0B81-0363-738D-883603320434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89E9FF-C7A2-4F34-3A3A-E68168139A46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45F4B1-845D-5DA7-22D3-70D433447342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434EAD0-E090-1A1A-5B1C-1DFBE2510209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781F4-312D-40BD-BAF7-AD2DFAD92EC1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2ED2C-5BE8-D194-FECB-12ED0CEE0F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6A973-87B6-FF07-E61C-FEDFB8C850FE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948BF-C48B-32EA-1FDB-F7D4210FA476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4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D807B7-CC77-BDC9-C578-60E888FB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4" y="2179851"/>
            <a:ext cx="5426064" cy="44727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86F906-D0AD-F246-9205-8E1FEB8D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97" y="0"/>
            <a:ext cx="6167346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71E6387-64B5-1C01-EF05-91E81A16F331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B5F5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A6F155-F08D-113F-2024-3306950B1155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58548A-C1A1-F29F-C267-FA2FB20BFADB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중 어려웠던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179B-0917-3D17-C8EC-581A01449D37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4.</a:t>
            </a:r>
            <a:endParaRPr lang="ko-KR" altLang="en-US" sz="7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F04808-FCC6-7C32-8939-8F9585D38906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E6537-C9D1-EBC8-04DB-1C90E48BFE82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9C651C-42F3-0990-3862-D7E4BBA680FE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E1D611-164C-B492-211C-39829D2B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8" t="24655" r="47863" b="50987"/>
          <a:stretch/>
        </p:blipFill>
        <p:spPr>
          <a:xfrm>
            <a:off x="5753448" y="1665411"/>
            <a:ext cx="3250504" cy="1670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DF9316-4B34-965E-771E-F470ED85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07" t="20740" r="18728" b="72183"/>
          <a:stretch/>
        </p:blipFill>
        <p:spPr>
          <a:xfrm>
            <a:off x="8906037" y="1442618"/>
            <a:ext cx="1897430" cy="485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623F5B-55BA-174A-8620-98C0BBDA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6" t="52223" r="-1" b="37154"/>
          <a:stretch/>
        </p:blipFill>
        <p:spPr>
          <a:xfrm>
            <a:off x="8851552" y="3631846"/>
            <a:ext cx="3104291" cy="728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637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B31D0-5ED9-432E-521B-517E318DFF9D}"/>
              </a:ext>
            </a:extLst>
          </p:cNvPr>
          <p:cNvSpPr/>
          <p:nvPr/>
        </p:nvSpPr>
        <p:spPr>
          <a:xfrm>
            <a:off x="900188" y="1519713"/>
            <a:ext cx="2367420" cy="2374954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1C2C0A-2875-E043-BC6B-246041BE0FDC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B5F5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BFC00E-387B-ED12-164A-DA8EA304FF25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8E7116-E322-06FB-DE1F-81C21E0E0E0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353E79-7F01-0A09-5B2B-A09CA7B59DFC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4.</a:t>
            </a:r>
            <a:endParaRPr lang="ko-KR" altLang="en-US" sz="7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CE665-2DA3-917C-2047-4401969745E3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EE4D3-7DA8-86C9-CDB0-7204764CC3A7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FD1692-4C51-5956-D220-1EAC1CFEB842}"/>
              </a:ext>
            </a:extLst>
          </p:cNvPr>
          <p:cNvGrpSpPr/>
          <p:nvPr/>
        </p:nvGrpSpPr>
        <p:grpSpPr>
          <a:xfrm>
            <a:off x="553126" y="3340257"/>
            <a:ext cx="3685010" cy="3430915"/>
            <a:chOff x="553126" y="3340257"/>
            <a:chExt cx="3685010" cy="343091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B8F8888-E7F2-F772-BEAF-0C331CF21F2A}"/>
                </a:ext>
              </a:extLst>
            </p:cNvPr>
            <p:cNvGrpSpPr/>
            <p:nvPr/>
          </p:nvGrpSpPr>
          <p:grpSpPr>
            <a:xfrm>
              <a:off x="553126" y="5274600"/>
              <a:ext cx="3199873" cy="0"/>
              <a:chOff x="796063" y="4941168"/>
              <a:chExt cx="3199873" cy="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682D909-8F0A-3A69-691D-4CF8F1599F6A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0C4D90-1C3E-14C6-7B2D-083D6085167E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CD110E8-E178-F737-906F-1E92DE54B247}"/>
                </a:ext>
              </a:extLst>
            </p:cNvPr>
            <p:cNvCxnSpPr/>
            <p:nvPr/>
          </p:nvCxnSpPr>
          <p:spPr>
            <a:xfrm>
              <a:off x="1273206" y="5274816"/>
              <a:ext cx="79974" cy="4045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F56C94-18ED-DB1A-B912-F558729EF58F}"/>
                </a:ext>
              </a:extLst>
            </p:cNvPr>
            <p:cNvCxnSpPr/>
            <p:nvPr/>
          </p:nvCxnSpPr>
          <p:spPr>
            <a:xfrm flipH="1">
              <a:off x="1358158" y="5274600"/>
              <a:ext cx="188008" cy="404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26856B-B1CC-E643-A7DD-6655C95C4687}"/>
                </a:ext>
              </a:extLst>
            </p:cNvPr>
            <p:cNvSpPr txBox="1"/>
            <p:nvPr/>
          </p:nvSpPr>
          <p:spPr>
            <a:xfrm>
              <a:off x="594184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이용자 </a:t>
              </a: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니즈를 직접적으로</a:t>
              </a:r>
              <a:endPara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반영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한 서비스 구현 가능</a:t>
              </a:r>
              <a:endPara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B7D78F-6762-747F-2829-D9F9E5F97FFC}"/>
                </a:ext>
              </a:extLst>
            </p:cNvPr>
            <p:cNvSpPr/>
            <p:nvPr/>
          </p:nvSpPr>
          <p:spPr>
            <a:xfrm>
              <a:off x="594184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이용자가 현재 원하는 키워드와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유사한 관광지 추천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698D24-7871-99DE-E828-0C710DC74759}"/>
              </a:ext>
            </a:extLst>
          </p:cNvPr>
          <p:cNvGrpSpPr/>
          <p:nvPr/>
        </p:nvGrpSpPr>
        <p:grpSpPr>
          <a:xfrm>
            <a:off x="4427264" y="3340257"/>
            <a:ext cx="3685010" cy="3430915"/>
            <a:chOff x="4406735" y="3340257"/>
            <a:chExt cx="3685010" cy="34309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D477EB-CB32-D5B0-1885-EC5562708BC6}"/>
                </a:ext>
              </a:extLst>
            </p:cNvPr>
            <p:cNvGrpSpPr/>
            <p:nvPr/>
          </p:nvGrpSpPr>
          <p:grpSpPr>
            <a:xfrm>
              <a:off x="4406735" y="5274600"/>
              <a:ext cx="3199873" cy="0"/>
              <a:chOff x="796063" y="4941168"/>
              <a:chExt cx="3199873" cy="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079D1AA-0BED-CBC7-A624-0E07F4AF41BE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B632568-5071-DBF6-7BC7-E0398B255B68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5403679-A0BB-D248-DFD6-58D2EF3B82B3}"/>
                </a:ext>
              </a:extLst>
            </p:cNvPr>
            <p:cNvCxnSpPr/>
            <p:nvPr/>
          </p:nvCxnSpPr>
          <p:spPr>
            <a:xfrm>
              <a:off x="5126815" y="5274816"/>
              <a:ext cx="79974" cy="4045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C9C867-2D18-B058-391F-82AF32248FDA}"/>
                </a:ext>
              </a:extLst>
            </p:cNvPr>
            <p:cNvCxnSpPr/>
            <p:nvPr/>
          </p:nvCxnSpPr>
          <p:spPr>
            <a:xfrm flipH="1">
              <a:off x="5211767" y="5274600"/>
              <a:ext cx="188008" cy="404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6E9396-0126-48C7-99F0-748330AAC330}"/>
                </a:ext>
              </a:extLst>
            </p:cNvPr>
            <p:cNvSpPr txBox="1"/>
            <p:nvPr/>
          </p:nvSpPr>
          <p:spPr>
            <a:xfrm>
              <a:off x="4447793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키워드 번역을 통해 외래 관광객이</a:t>
              </a:r>
              <a:endPara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원하는 관광 테마 추천 가능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BEEF8BE-8193-191E-7030-50A824B16BC2}"/>
                </a:ext>
              </a:extLst>
            </p:cNvPr>
            <p:cNvSpPr/>
            <p:nvPr/>
          </p:nvSpPr>
          <p:spPr>
            <a:xfrm>
              <a:off x="4447793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정보가 부족한 외래 관광객들에게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쉽게 이용할 수 있는 </a:t>
              </a: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접근성 제공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4A0F18-C79B-7431-0657-95B7F6452388}"/>
              </a:ext>
            </a:extLst>
          </p:cNvPr>
          <p:cNvCxnSpPr/>
          <p:nvPr/>
        </p:nvCxnSpPr>
        <p:spPr>
          <a:xfrm>
            <a:off x="9021482" y="5274816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D7A7F23-5B88-BAA5-9211-36E8891548B8}"/>
              </a:ext>
            </a:extLst>
          </p:cNvPr>
          <p:cNvCxnSpPr/>
          <p:nvPr/>
        </p:nvCxnSpPr>
        <p:spPr>
          <a:xfrm flipH="1">
            <a:off x="9106434" y="5274600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B60678-44AF-51CB-C515-AFA15E62A8FC}"/>
              </a:ext>
            </a:extLst>
          </p:cNvPr>
          <p:cNvGrpSpPr/>
          <p:nvPr/>
        </p:nvGrpSpPr>
        <p:grpSpPr>
          <a:xfrm>
            <a:off x="8301402" y="3340257"/>
            <a:ext cx="3685010" cy="3430915"/>
            <a:chOff x="8301402" y="3340257"/>
            <a:chExt cx="3685010" cy="3430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A7891EF-B1D4-2783-5622-81F89B0C397C}"/>
                </a:ext>
              </a:extLst>
            </p:cNvPr>
            <p:cNvGrpSpPr/>
            <p:nvPr/>
          </p:nvGrpSpPr>
          <p:grpSpPr>
            <a:xfrm>
              <a:off x="8301402" y="5274600"/>
              <a:ext cx="3199873" cy="0"/>
              <a:chOff x="796063" y="4941168"/>
              <a:chExt cx="3199873" cy="0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B900C4C-16F2-05B7-34A9-F7B4B7A3E448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9D1654A-006B-FDE1-68EC-0C016AA80DDE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9ED8B4-0718-1405-B021-1A75B9F63B74}"/>
                </a:ext>
              </a:extLst>
            </p:cNvPr>
            <p:cNvSpPr txBox="1"/>
            <p:nvPr/>
          </p:nvSpPr>
          <p:spPr>
            <a:xfrm>
              <a:off x="8342460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타지역이 아닌 대구내에서 </a:t>
              </a: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새롭게 흥미를 유발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할 수 있는 서비스 구현</a:t>
              </a:r>
              <a:endPara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D5AB1F-92E8-F83D-2222-10E50FD97CD0}"/>
                </a:ext>
              </a:extLst>
            </p:cNvPr>
            <p:cNvSpPr/>
            <p:nvPr/>
          </p:nvSpPr>
          <p:spPr>
            <a:xfrm>
              <a:off x="8342460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대구에 익숙한 현지인 관광객에게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새로운 시각의 놀 곳 추천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D3BEFF8-6018-D6A5-1979-04313BFE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09" y="2046355"/>
            <a:ext cx="1628178" cy="1628178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6F4E8D44-08D9-3B24-98F4-770D5ABCBB97}"/>
              </a:ext>
            </a:extLst>
          </p:cNvPr>
          <p:cNvSpPr/>
          <p:nvPr/>
        </p:nvSpPr>
        <p:spPr>
          <a:xfrm>
            <a:off x="4914556" y="1519713"/>
            <a:ext cx="2367420" cy="2374954"/>
          </a:xfrm>
          <a:prstGeom prst="ellips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0F0E1F9-7076-0EDB-B3B5-37FA298F90B6}"/>
              </a:ext>
            </a:extLst>
          </p:cNvPr>
          <p:cNvSpPr/>
          <p:nvPr/>
        </p:nvSpPr>
        <p:spPr>
          <a:xfrm>
            <a:off x="8980726" y="1519713"/>
            <a:ext cx="2367420" cy="2374954"/>
          </a:xfrm>
          <a:prstGeom prst="ellipse">
            <a:avLst/>
          </a:prstGeom>
          <a:solidFill>
            <a:srgbClr val="C9E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E3B0CF2-AE15-912D-0021-48DAF0FD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44" y="1883650"/>
            <a:ext cx="1727112" cy="172711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272F930-2243-AF1C-CD6D-4A90EA91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56" y="1537052"/>
            <a:ext cx="2204848" cy="22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714E2-ED50-A8DA-1DAE-23357CB2C9C3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24B5240-0E21-1C52-DC0F-24DCD745C017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E7AB-8508-CDBD-F1A7-02788C867BB1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DE8F85-F88F-79B0-1BD3-CCFC76889AC5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>
            <a:extLst>
              <a:ext uri="{FF2B5EF4-FFF2-40B4-BE49-F238E27FC236}">
                <a16:creationId xmlns:a16="http://schemas.microsoft.com/office/drawing/2014/main" id="{3A135DDC-1500-5077-6FB8-C97F7E32DDF1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2F1171-4F75-3CBF-99CF-BCE88C27994E}"/>
              </a:ext>
            </a:extLst>
          </p:cNvPr>
          <p:cNvCxnSpPr/>
          <p:nvPr/>
        </p:nvCxnSpPr>
        <p:spPr>
          <a:xfrm>
            <a:off x="0" y="9567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DB8653-0F85-AFE7-8BAD-061699773F07}"/>
              </a:ext>
            </a:extLst>
          </p:cNvPr>
          <p:cNvSpPr txBox="1"/>
          <p:nvPr/>
        </p:nvSpPr>
        <p:spPr>
          <a:xfrm>
            <a:off x="406400" y="35560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contents</a:t>
            </a:r>
            <a:endParaRPr lang="ko-KR" altLang="en-US" sz="36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1B88E-E317-16A7-F076-E8B4AB5D58D2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B9F25-0C6E-3293-0BB3-9539D20DEB7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9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D09AB48-DC5E-ED9C-213B-5CBAC964B15A}"/>
              </a:ext>
            </a:extLst>
          </p:cNvPr>
          <p:cNvSpPr/>
          <p:nvPr/>
        </p:nvSpPr>
        <p:spPr>
          <a:xfrm>
            <a:off x="8365421" y="694430"/>
            <a:ext cx="3174298" cy="3174298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C6BB14-DE45-3281-AB0B-70F40878A8A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9E9D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350A93-10FF-B0C6-C416-07912824D4E3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91EA1A-3812-49FA-1967-8F3F81AF50C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외국인 관광객 수 증가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85101-4A5D-52B6-3F9D-B2378A9FC3C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4E7FCA-8ADB-7394-598F-DAE15D31BF63}"/>
              </a:ext>
            </a:extLst>
          </p:cNvPr>
          <p:cNvGrpSpPr/>
          <p:nvPr/>
        </p:nvGrpSpPr>
        <p:grpSpPr>
          <a:xfrm>
            <a:off x="8475497" y="5132800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814FF79-525D-BC4A-A4C6-85EE786F6C95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1E8A52-7ACF-A1B4-BC06-9B5A1D412FB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59BF8B-B38A-7980-03D8-2806CCFDE126}"/>
              </a:ext>
            </a:extLst>
          </p:cNvPr>
          <p:cNvCxnSpPr/>
          <p:nvPr/>
        </p:nvCxnSpPr>
        <p:spPr>
          <a:xfrm>
            <a:off x="9195577" y="5133016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C527F6-39F7-EF1B-74D4-035E782EAC7B}"/>
              </a:ext>
            </a:extLst>
          </p:cNvPr>
          <p:cNvCxnSpPr/>
          <p:nvPr/>
        </p:nvCxnSpPr>
        <p:spPr>
          <a:xfrm flipH="1">
            <a:off x="9280529" y="5132800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63A355-8DE6-F8ED-2564-E275AF16CC85}"/>
              </a:ext>
            </a:extLst>
          </p:cNvPr>
          <p:cNvSpPr txBox="1"/>
          <p:nvPr/>
        </p:nvSpPr>
        <p:spPr>
          <a:xfrm>
            <a:off x="8365421" y="5652181"/>
            <a:ext cx="342017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코로나 시작 시기였던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19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년 동월 대비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약 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50%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증가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112ED-BBEC-C64F-9D67-AB63CC57BD51}"/>
              </a:ext>
            </a:extLst>
          </p:cNvPr>
          <p:cNvSpPr/>
          <p:nvPr/>
        </p:nvSpPr>
        <p:spPr>
          <a:xfrm>
            <a:off x="8365422" y="3139727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코로나 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19 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이후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급격하게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늘어난 외국인 관광객 수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34CD87A-736F-34B2-BD5A-A2F3CD7F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1" y="2196690"/>
            <a:ext cx="6544032" cy="32720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9D36E40-061C-C0A7-EBEE-766BD0A8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21" y="761881"/>
            <a:ext cx="3174298" cy="31742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CC8B6F-1FBC-359E-D684-D342A3C6DA95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제 선정배경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38101C-66A6-0F0D-AA42-776AF6DFD1CC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주</a:t>
            </a:r>
          </a:p>
        </p:txBody>
      </p:sp>
    </p:spTree>
    <p:extLst>
      <p:ext uri="{BB962C8B-B14F-4D97-AF65-F5344CB8AC3E}">
        <p14:creationId xmlns:p14="http://schemas.microsoft.com/office/powerpoint/2010/main" val="110130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B940AE27-DF09-E7E4-E496-A83CAEABB731}"/>
              </a:ext>
            </a:extLst>
          </p:cNvPr>
          <p:cNvSpPr/>
          <p:nvPr/>
        </p:nvSpPr>
        <p:spPr>
          <a:xfrm>
            <a:off x="1576261" y="1627827"/>
            <a:ext cx="2420006" cy="2427706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C6BB14-DE45-3281-AB0B-70F40878A8A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9E9D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097744-00AD-A03F-9C13-22A35B38A901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제 선정배경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350A93-10FF-B0C6-C416-07912824D4E3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91EA1A-3812-49FA-1967-8F3F81AF50C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대구에서 놀 곳이 별로 없다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BA269-69EF-50AD-A512-AF96A9A4048E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85101-4A5D-52B6-3F9D-B2378A9FC3C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13F972-6D63-8058-3257-F069B7DE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35" y="1019035"/>
            <a:ext cx="5339432" cy="533943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4E7FCA-8ADB-7394-598F-DAE15D31BF63}"/>
              </a:ext>
            </a:extLst>
          </p:cNvPr>
          <p:cNvGrpSpPr/>
          <p:nvPr/>
        </p:nvGrpSpPr>
        <p:grpSpPr>
          <a:xfrm>
            <a:off x="923230" y="5169905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814FF79-525D-BC4A-A4C6-85EE786F6C95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1E8A52-7ACF-A1B4-BC06-9B5A1D412FB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59BF8B-B38A-7980-03D8-2806CCFDE126}"/>
              </a:ext>
            </a:extLst>
          </p:cNvPr>
          <p:cNvCxnSpPr/>
          <p:nvPr/>
        </p:nvCxnSpPr>
        <p:spPr>
          <a:xfrm>
            <a:off x="1643310" y="51701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C527F6-39F7-EF1B-74D4-035E782EAC7B}"/>
              </a:ext>
            </a:extLst>
          </p:cNvPr>
          <p:cNvCxnSpPr/>
          <p:nvPr/>
        </p:nvCxnSpPr>
        <p:spPr>
          <a:xfrm flipH="1">
            <a:off x="1728262" y="51699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63A355-8DE6-F8ED-2564-E275AF16CC85}"/>
              </a:ext>
            </a:extLst>
          </p:cNvPr>
          <p:cNvSpPr txBox="1"/>
          <p:nvPr/>
        </p:nvSpPr>
        <p:spPr>
          <a:xfrm>
            <a:off x="964288" y="56892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 방문객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1785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전체 관광객의 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1%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112ED-BBEC-C64F-9D67-AB63CC57BD51}"/>
              </a:ext>
            </a:extLst>
          </p:cNvPr>
          <p:cNvSpPr/>
          <p:nvPr/>
        </p:nvSpPr>
        <p:spPr>
          <a:xfrm>
            <a:off x="964288" y="32355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는 타 광역시에 비해 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현저히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떨어지는</a:t>
            </a:r>
            <a:r>
              <a: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외국인 방문객 수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9A822-C71B-0328-F305-FC471AA6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75" y="2078228"/>
            <a:ext cx="1577778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F22A06-1B3A-436E-1841-01A827894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714E2-ED50-A8DA-1DAE-23357CB2C9C3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24B5240-0E21-1C52-DC0F-24DCD745C017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E7AB-8508-CDBD-F1A7-02788C867BB1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DE8F85-F88F-79B0-1BD3-CCFC76889AC5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>
            <a:extLst>
              <a:ext uri="{FF2B5EF4-FFF2-40B4-BE49-F238E27FC236}">
                <a16:creationId xmlns:a16="http://schemas.microsoft.com/office/drawing/2014/main" id="{3A135DDC-1500-5077-6FB8-C97F7E32DDF1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1B88E-E317-16A7-F076-E8B4AB5D58D2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0D750F-85F7-35A4-1024-D15E4DEBBDEB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C3A11-4C19-2DCD-521C-ED6CC0BB16E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28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70E372F-E560-201D-7DDA-B219E0796B86}"/>
              </a:ext>
            </a:extLst>
          </p:cNvPr>
          <p:cNvSpPr/>
          <p:nvPr/>
        </p:nvSpPr>
        <p:spPr>
          <a:xfrm>
            <a:off x="1096020" y="3107556"/>
            <a:ext cx="1129984" cy="666847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2E8D5A-8045-A18D-6A3F-B817DD56A7E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8D2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111CF0-5B15-7308-C16E-C67A1F030236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3082DB-0049-DC4D-ED91-640DF37681D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네이버지도를 이용한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6C5C66-5610-E23E-DB58-ACFBBF5222FA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F2438A-BC06-04DA-E83B-39D89FD4B960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7FB15-B6FF-907F-E119-B86432D41BB1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D203BD-34CA-9974-6128-DA95DE55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94" y="1064880"/>
            <a:ext cx="4841012" cy="541212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58F6D6-CA0D-9B58-890A-09B9D1A46793}"/>
              </a:ext>
            </a:extLst>
          </p:cNvPr>
          <p:cNvGrpSpPr/>
          <p:nvPr/>
        </p:nvGrpSpPr>
        <p:grpSpPr>
          <a:xfrm>
            <a:off x="923230" y="5169905"/>
            <a:ext cx="3199873" cy="0"/>
            <a:chOff x="796063" y="4941168"/>
            <a:chExt cx="3199873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3D31608-940B-6C7A-07E4-AF5996DED901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3AA24B0-B366-5026-04E9-4CC38FB284D8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143423-6D3E-2250-B161-62841DD59274}"/>
              </a:ext>
            </a:extLst>
          </p:cNvPr>
          <p:cNvCxnSpPr/>
          <p:nvPr/>
        </p:nvCxnSpPr>
        <p:spPr>
          <a:xfrm>
            <a:off x="1643310" y="51701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788FB88-0486-B806-A3B7-B7076DE69563}"/>
              </a:ext>
            </a:extLst>
          </p:cNvPr>
          <p:cNvCxnSpPr/>
          <p:nvPr/>
        </p:nvCxnSpPr>
        <p:spPr>
          <a:xfrm flipH="1">
            <a:off x="1728262" y="51699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5B391E-97E8-7A2A-2648-2E9FE172C1F7}"/>
              </a:ext>
            </a:extLst>
          </p:cNvPr>
          <p:cNvSpPr txBox="1"/>
          <p:nvPr/>
        </p:nvSpPr>
        <p:spPr>
          <a:xfrm>
            <a:off x="964288" y="56892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로 카테고리를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나눈 후 각각의 항목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212429-E044-D53D-2617-23A9EA66F6F5}"/>
              </a:ext>
            </a:extLst>
          </p:cNvPr>
          <p:cNvSpPr/>
          <p:nvPr/>
        </p:nvSpPr>
        <p:spPr>
          <a:xfrm>
            <a:off x="964288" y="32355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네이버 지도 앱에서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수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평점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주소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를 </a:t>
            </a:r>
            <a:r>
              <a:rPr lang="ko-KR" altLang="en-US" sz="20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2A14AD8-98A2-3D98-4C4E-D462C6D88C36}"/>
              </a:ext>
            </a:extLst>
          </p:cNvPr>
          <p:cNvSpPr/>
          <p:nvPr/>
        </p:nvSpPr>
        <p:spPr>
          <a:xfrm>
            <a:off x="1049866" y="2145242"/>
            <a:ext cx="4505227" cy="741486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2B2E051-E3FE-2D50-2C88-E9393C507F9F}"/>
              </a:ext>
            </a:extLst>
          </p:cNvPr>
          <p:cNvCxnSpPr>
            <a:cxnSpLocks/>
            <a:stCxn id="26" idx="3"/>
            <a:endCxn id="29" idx="2"/>
          </p:cNvCxnSpPr>
          <p:nvPr/>
        </p:nvCxnSpPr>
        <p:spPr>
          <a:xfrm flipV="1">
            <a:off x="5171248" y="2464216"/>
            <a:ext cx="4167485" cy="938780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535CBFC-8C4B-19DF-570F-73A2CEFBA705}"/>
              </a:ext>
            </a:extLst>
          </p:cNvPr>
          <p:cNvSpPr/>
          <p:nvPr/>
        </p:nvSpPr>
        <p:spPr>
          <a:xfrm>
            <a:off x="9338733" y="2363031"/>
            <a:ext cx="812800" cy="202369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547829-BFF6-B3E7-40D8-CAF70B9F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60666" r="74638" b="36361"/>
          <a:stretch/>
        </p:blipFill>
        <p:spPr>
          <a:xfrm>
            <a:off x="1222500" y="3230651"/>
            <a:ext cx="879195" cy="451479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D29345-0F71-5BE3-2D71-6990FBC90B95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>
            <a:off x="2101695" y="3456391"/>
            <a:ext cx="5179150" cy="920488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33A31B57-EA84-11D1-EA39-133B6A0442CD}"/>
              </a:ext>
            </a:extLst>
          </p:cNvPr>
          <p:cNvSpPr/>
          <p:nvPr/>
        </p:nvSpPr>
        <p:spPr>
          <a:xfrm>
            <a:off x="7280845" y="4275694"/>
            <a:ext cx="305288" cy="202369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BD35601-3E35-D000-FD79-1C10F5EC9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3" t="54335" r="12398" b="42645"/>
          <a:stretch/>
        </p:blipFill>
        <p:spPr>
          <a:xfrm>
            <a:off x="1144851" y="2280496"/>
            <a:ext cx="4365638" cy="45887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BC9908-50C3-90DC-0534-0030465DAEF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510489" y="2509931"/>
            <a:ext cx="3606332" cy="1509194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CC50D84B-3985-E795-38E3-67B7E6BB5621}"/>
              </a:ext>
            </a:extLst>
          </p:cNvPr>
          <p:cNvSpPr/>
          <p:nvPr/>
        </p:nvSpPr>
        <p:spPr>
          <a:xfrm>
            <a:off x="9116821" y="3945748"/>
            <a:ext cx="1759654" cy="329946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87CA65C-07B3-B40F-8B71-F40255C77252}"/>
              </a:ext>
            </a:extLst>
          </p:cNvPr>
          <p:cNvSpPr/>
          <p:nvPr/>
        </p:nvSpPr>
        <p:spPr>
          <a:xfrm>
            <a:off x="2882273" y="3087782"/>
            <a:ext cx="2406303" cy="666847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0FC08D1-59FA-6E9E-18BB-9427192F8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7" t="24162" r="22937" b="73359"/>
          <a:stretch/>
        </p:blipFill>
        <p:spPr>
          <a:xfrm>
            <a:off x="2969510" y="3182167"/>
            <a:ext cx="2201738" cy="4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1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1B4DA9-DD69-325B-054A-E4D6CE4F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33" y="4920284"/>
            <a:ext cx="3873699" cy="406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1B79A-80BA-2DA7-5F18-FA913A74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6" y="1818674"/>
            <a:ext cx="3546666" cy="481072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85846CA-FFDA-5E63-876C-3E163D1C2933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8D2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6B5403-8C0C-5701-F979-35A2B416B98E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23AB0-E64D-7660-7162-BF6097F8E85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네이버블로그를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이용한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7E8CA-4FE5-51C6-0A67-98872CB89006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18DB38-6DBE-D438-1843-0E42D4F37275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9DD69-B0DF-D831-71D4-A421ABAC50F5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EB7857-8E0D-4EB3-6609-835AC5BCB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05"/>
          <a:stretch/>
        </p:blipFill>
        <p:spPr>
          <a:xfrm>
            <a:off x="5760233" y="5473671"/>
            <a:ext cx="4197229" cy="6667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6B8154-1326-5E8C-4FD5-C7534BFC3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18674"/>
            <a:ext cx="5300136" cy="2831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8B0D2A-5942-2E3B-8F49-3D70DEC17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t="-43286" b="43286"/>
          <a:stretch/>
        </p:blipFill>
        <p:spPr>
          <a:xfrm>
            <a:off x="5760233" y="5883263"/>
            <a:ext cx="2758495" cy="66678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67A331-CCE2-272F-E5C9-79367AE51D14}"/>
              </a:ext>
            </a:extLst>
          </p:cNvPr>
          <p:cNvSpPr/>
          <p:nvPr/>
        </p:nvSpPr>
        <p:spPr>
          <a:xfrm>
            <a:off x="1668345" y="2807356"/>
            <a:ext cx="2526687" cy="660400"/>
          </a:xfrm>
          <a:prstGeom prst="roundRect">
            <a:avLst/>
          </a:prstGeom>
          <a:noFill/>
          <a:ln w="28575"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80920F-BDB5-72D8-6377-D92F16A60ACB}"/>
              </a:ext>
            </a:extLst>
          </p:cNvPr>
          <p:cNvSpPr/>
          <p:nvPr/>
        </p:nvSpPr>
        <p:spPr>
          <a:xfrm>
            <a:off x="5724129" y="3726422"/>
            <a:ext cx="5261824" cy="923831"/>
          </a:xfrm>
          <a:prstGeom prst="roundRect">
            <a:avLst/>
          </a:prstGeom>
          <a:noFill/>
          <a:ln w="28575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E574101-B808-B454-4C1A-0DE4190CB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56" y="4242708"/>
            <a:ext cx="919446" cy="9194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35668F-C33E-306A-6236-3AE31863F946}"/>
              </a:ext>
            </a:extLst>
          </p:cNvPr>
          <p:cNvSpPr txBox="1"/>
          <p:nvPr/>
        </p:nvSpPr>
        <p:spPr>
          <a:xfrm>
            <a:off x="10917329" y="4320230"/>
            <a:ext cx="151627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Crawling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BB7DB-9B6C-F93A-45D1-C1E7343E93E3}"/>
              </a:ext>
            </a:extLst>
          </p:cNvPr>
          <p:cNvSpPr txBox="1"/>
          <p:nvPr/>
        </p:nvSpPr>
        <p:spPr>
          <a:xfrm>
            <a:off x="10937663" y="4737171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94E06-A125-4DF2-7F84-B2C086455FEA}"/>
              </a:ext>
            </a:extLst>
          </p:cNvPr>
          <p:cNvSpPr/>
          <p:nvPr/>
        </p:nvSpPr>
        <p:spPr>
          <a:xfrm>
            <a:off x="5724128" y="4865732"/>
            <a:ext cx="4290486" cy="1763668"/>
          </a:xfrm>
          <a:prstGeom prst="roundRect">
            <a:avLst/>
          </a:prstGeom>
          <a:noFill/>
          <a:ln w="28575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E58636-0AC9-C937-B4E7-F5283D07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754" y="6039188"/>
            <a:ext cx="919446" cy="9194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A5BFBC-1901-DD7B-A471-3434B9459226}"/>
              </a:ext>
            </a:extLst>
          </p:cNvPr>
          <p:cNvSpPr txBox="1"/>
          <p:nvPr/>
        </p:nvSpPr>
        <p:spPr>
          <a:xfrm>
            <a:off x="9774127" y="6116710"/>
            <a:ext cx="151627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Crawling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FFCEB-42DD-CCB4-F99C-2D0E48868DEF}"/>
              </a:ext>
            </a:extLst>
          </p:cNvPr>
          <p:cNvSpPr txBox="1"/>
          <p:nvPr/>
        </p:nvSpPr>
        <p:spPr>
          <a:xfrm>
            <a:off x="9794461" y="6533651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02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7ECF30-DFD2-B796-4523-9A003CE53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99" y="3111595"/>
            <a:ext cx="919446" cy="919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BE6DF3-F178-8DD8-6F15-658B3BE9D9EE}"/>
              </a:ext>
            </a:extLst>
          </p:cNvPr>
          <p:cNvSpPr txBox="1"/>
          <p:nvPr/>
        </p:nvSpPr>
        <p:spPr>
          <a:xfrm>
            <a:off x="3499772" y="3189117"/>
            <a:ext cx="94574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Click!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79BE4-8564-B094-7F3E-D699AEA78D3C}"/>
              </a:ext>
            </a:extLst>
          </p:cNvPr>
          <p:cNvSpPr txBox="1"/>
          <p:nvPr/>
        </p:nvSpPr>
        <p:spPr>
          <a:xfrm>
            <a:off x="3520106" y="3606058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CD37A1-5018-FEB5-6DF1-213449A425FF}"/>
              </a:ext>
            </a:extLst>
          </p:cNvPr>
          <p:cNvCxnSpPr/>
          <p:nvPr/>
        </p:nvCxnSpPr>
        <p:spPr>
          <a:xfrm>
            <a:off x="5393267" y="1818674"/>
            <a:ext cx="0" cy="4810726"/>
          </a:xfrm>
          <a:prstGeom prst="line">
            <a:avLst/>
          </a:prstGeom>
          <a:ln w="12700">
            <a:solidFill>
              <a:srgbClr val="C8D2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72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FE9304-68D1-549C-0A4C-E9061FFCC0FF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064B502-0038-9030-0F4B-FAF26C77428B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45104-8A9B-927C-0963-61D387021977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A20C81C-86F6-FFCB-8B75-E826B3560A3E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50D9B606-818C-D1D0-F0A6-CD3DA217EAFF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95B6C-A325-E147-468D-AC4BEA56B4C8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97123B-A39E-6115-7C74-F3B7240F59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A80E9B-8138-B658-FF02-9FB8A8173223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B9F25-0C6E-3293-0BB3-9539D20DEB7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0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2D2C2080-5CD3-8EED-0368-623B22A1054A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5DDA54-D515-4C9B-C885-10D4F970634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8B193D-D583-A91D-63CF-15961217767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좌표 데이터 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8183B-E261-D008-072D-EC32D4C485A0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91B72-2D8D-DA2D-4173-E104CE213E28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92746-509C-4933-076D-7F857FB5F1C3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32306C-DF98-566A-6ADE-B69D8492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64" y="1966185"/>
            <a:ext cx="6197600" cy="44185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0FFB75-923E-CE6E-18DB-DAEE87A90CDE}"/>
              </a:ext>
            </a:extLst>
          </p:cNvPr>
          <p:cNvSpPr/>
          <p:nvPr/>
        </p:nvSpPr>
        <p:spPr>
          <a:xfrm>
            <a:off x="6121400" y="2185815"/>
            <a:ext cx="575734" cy="237067"/>
          </a:xfrm>
          <a:prstGeom prst="roundRect">
            <a:avLst/>
          </a:prstGeom>
          <a:noFill/>
          <a:ln w="19050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06E9967-E16E-0FDE-25D8-86235BB99E02}"/>
              </a:ext>
            </a:extLst>
          </p:cNvPr>
          <p:cNvSpPr/>
          <p:nvPr/>
        </p:nvSpPr>
        <p:spPr>
          <a:xfrm>
            <a:off x="6934200" y="2185815"/>
            <a:ext cx="575734" cy="237067"/>
          </a:xfrm>
          <a:prstGeom prst="roundRect">
            <a:avLst/>
          </a:prstGeom>
          <a:noFill/>
          <a:ln w="19050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25C90D-DB2E-A695-EFB8-4DB92A61F035}"/>
              </a:ext>
            </a:extLst>
          </p:cNvPr>
          <p:cNvCxnSpPr>
            <a:cxnSpLocks/>
          </p:cNvCxnSpPr>
          <p:nvPr/>
        </p:nvCxnSpPr>
        <p:spPr>
          <a:xfrm>
            <a:off x="7509934" y="2304348"/>
            <a:ext cx="1506855" cy="921452"/>
          </a:xfrm>
          <a:prstGeom prst="bentConnector3">
            <a:avLst>
              <a:gd name="adj1" fmla="val 50000"/>
            </a:avLst>
          </a:prstGeom>
          <a:ln w="19050"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18F340-DBCA-D45B-8D6C-FD729FAA9F2F}"/>
              </a:ext>
            </a:extLst>
          </p:cNvPr>
          <p:cNvGrpSpPr/>
          <p:nvPr/>
        </p:nvGrpSpPr>
        <p:grpSpPr>
          <a:xfrm>
            <a:off x="8216735" y="4888205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02A1108-EED8-D805-7F96-262E5BCAB789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5D37DBC-6B4E-4B3A-6C45-21E479C95C4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7D29BB-928D-BD07-273A-A9F3ED096B99}"/>
              </a:ext>
            </a:extLst>
          </p:cNvPr>
          <p:cNvCxnSpPr/>
          <p:nvPr/>
        </p:nvCxnSpPr>
        <p:spPr>
          <a:xfrm>
            <a:off x="8936815" y="48884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D092E6-CA57-02DE-ED39-4BF4A02064D7}"/>
              </a:ext>
            </a:extLst>
          </p:cNvPr>
          <p:cNvCxnSpPr/>
          <p:nvPr/>
        </p:nvCxnSpPr>
        <p:spPr>
          <a:xfrm flipH="1">
            <a:off x="9021767" y="48882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28F05A-F450-64A1-E859-90957F0B94B8}"/>
              </a:ext>
            </a:extLst>
          </p:cNvPr>
          <p:cNvSpPr txBox="1"/>
          <p:nvPr/>
        </p:nvSpPr>
        <p:spPr>
          <a:xfrm>
            <a:off x="8257793" y="54075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키워드 입력 시 가까운 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장소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 좌표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D6D5E1-EC48-E5F3-11DE-4408128A6718}"/>
              </a:ext>
            </a:extLst>
          </p:cNvPr>
          <p:cNvSpPr/>
          <p:nvPr/>
        </p:nvSpPr>
        <p:spPr>
          <a:xfrm>
            <a:off x="8257793" y="29538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Geopy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라이브러리를 활용해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크롤링한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데이터에 좌표 추가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95973F-D363-0417-17EB-13CFB4904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8" y="1665793"/>
            <a:ext cx="1931770" cy="19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381</Words>
  <Application>Microsoft Office PowerPoint</Application>
  <PresentationFormat>와이드스크린</PresentationFormat>
  <Paragraphs>142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LG</cp:lastModifiedBy>
  <cp:revision>8</cp:revision>
  <dcterms:created xsi:type="dcterms:W3CDTF">2023-10-12T07:37:03Z</dcterms:created>
  <dcterms:modified xsi:type="dcterms:W3CDTF">2023-10-13T06:10:20Z</dcterms:modified>
</cp:coreProperties>
</file>